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A8A57DD-519A-48DE-9CD3-81DE5B04CD42}">
  <a:tblStyle styleId="{FA8A57DD-519A-48DE-9CD3-81DE5B04CD42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0.jpg"/><Relationship Id="rId5" Type="http://schemas.openxmlformats.org/officeDocument/2006/relationships/image" Target="../media/image31.jp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9.gif"/><Relationship Id="rId5" Type="http://schemas.openxmlformats.org/officeDocument/2006/relationships/image" Target="../media/image3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hyperlink" Target="https://www.zdnet.co.kr/view/?no=20180614141133" TargetMode="External"/><Relationship Id="rId5" Type="http://schemas.openxmlformats.org/officeDocument/2006/relationships/hyperlink" Target="https://pixabay.com/ko/" TargetMode="External"/><Relationship Id="rId6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7" Type="http://schemas.openxmlformats.org/officeDocument/2006/relationships/hyperlink" Target="https://www.asus.com/kr/Keyboards-Mice/MW201C-BT-2-4GHz-Wireless-Mouse/" TargetMode="External"/><Relationship Id="rId8" Type="http://schemas.openxmlformats.org/officeDocument/2006/relationships/hyperlink" Target="http://www.gametrics.com/news/News01_View.aspx?seqid=3978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8.jp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3.gif"/><Relationship Id="rId5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5.png"/><Relationship Id="rId11" Type="http://schemas.openxmlformats.org/officeDocument/2006/relationships/image" Target="../media/image26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jpg"/><Relationship Id="rId5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별, 테이블, 하늘이(가) 표시된 사진&#10;&#10;자동 생성된 설명" id="102" name="Google Shape;102;p1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800"/>
              <a:buFont typeface="Arial"/>
              <a:buNone/>
            </a:pPr>
            <a:r>
              <a:rPr lang="ko-KR" sz="8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EXOMARS</a:t>
            </a:r>
            <a:endParaRPr sz="8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1524000" y="4310234"/>
            <a:ext cx="9144000" cy="2194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2016180051 김희준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2016180019 민수연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2016180034 이시영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35" name="Google Shape;235;p2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HDR | 모션블러</a:t>
            </a:r>
            <a:endParaRPr b="1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창문, 산, 앉아있는, 표지판이(가) 표시된 사진&#10;&#10;자동 생성된 설명" id="238" name="Google Shape;238;p25"/>
          <p:cNvPicPr preferRelativeResize="0"/>
          <p:nvPr/>
        </p:nvPicPr>
        <p:blipFill rotWithShape="1">
          <a:blip r:embed="rId4">
            <a:alphaModFix/>
          </a:blip>
          <a:srcRect b="0" l="11919" r="13658" t="0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진, 테이블, 앉아있는, 작은이(가) 표시된 사진&#10;&#10;자동 생성된 설명" id="239" name="Google Shape;239;p25"/>
          <p:cNvPicPr preferRelativeResize="0"/>
          <p:nvPr/>
        </p:nvPicPr>
        <p:blipFill rotWithShape="1">
          <a:blip r:embed="rId5">
            <a:alphaModFix/>
          </a:blip>
          <a:srcRect b="0" l="10727" r="15155" t="0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전 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후 &gt;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눈부심 효과 / 음영의 현실감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실외, 타기, 남자, 오토바이이(가) 표시된 사진&#10;&#10;자동 생성된 설명" id="243" name="Google Shape;243;p25"/>
          <p:cNvPicPr preferRelativeResize="0"/>
          <p:nvPr/>
        </p:nvPicPr>
        <p:blipFill rotWithShape="1">
          <a:blip r:embed="rId6">
            <a:alphaModFix/>
          </a:blip>
          <a:srcRect b="0" l="14478" r="6045" t="0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몰입감 효과 / 잔상 효과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49" name="Google Shape;249;p26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Distortion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앉아있는, 테이블, 채워진, 곰이(가) 표시된 사진&#10;&#10;자동 생성된 설명" id="252" name="Google Shape;252;p2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226" y="1703336"/>
            <a:ext cx="4075699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4790" y="1727149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*deferred  rendering을 통한 픽셀 왜곡 표현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*불꽃 주변이나 화려한 액션 및 스킬을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표현할 때 사용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왜곡을 처리할 부분에 노이즈 맵으로  왜곡 타겟 을 만듦 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왜곡 타겟과 rendering 타겟을 연산하여 부분 왜곡 처리.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7"/>
          <p:cNvPicPr preferRelativeResize="0"/>
          <p:nvPr/>
        </p:nvPicPr>
        <p:blipFill rotWithShape="1">
          <a:blip r:embed="rId3">
            <a:alphaModFix/>
          </a:blip>
          <a:srcRect b="0" l="0" r="0" t="-658"/>
          <a:stretch/>
        </p:blipFill>
        <p:spPr>
          <a:xfrm>
            <a:off x="0" y="-79131"/>
            <a:ext cx="12192000" cy="693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>
            <a:off x="0" y="-39566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-1" y="-39566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7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개인별 준비 현황 - 역량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361950" y="4553198"/>
            <a:ext cx="6096000" cy="2285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클라이언트(김희준,이시영)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 작 경험 다수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다이렉트 9 경험 보유, 익숙한 C++사용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MFC 툴 제작 경험 보유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셰이딩 기법 사용 경험</a:t>
            </a:r>
            <a:endParaRPr/>
          </a:p>
          <a:p>
            <a:pPr indent="-101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6716020" y="4549734"/>
            <a:ext cx="4938346" cy="3162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b="0" i="0" lang="ko-KR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그래픽(민수연)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모델링, 애니메이션 과목 1등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복수전공 융합디자인 A+ 다수..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 STAC 대회 2D/3D그래픽 멘토 4년차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현장실습 소울게임즈 리깅 파트 능률 우수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6020" y="1661210"/>
            <a:ext cx="4475995" cy="26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5209" y="1816575"/>
            <a:ext cx="4146521" cy="233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74" name="Google Shape;274;p2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-1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차별성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1061564" y="2478979"/>
            <a:ext cx="2297440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환경요소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1061564" y="3418978"/>
            <a:ext cx="2297440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게임 진행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1061563" y="4402938"/>
            <a:ext cx="2297439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부자연스러운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애니메이션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1061563" y="5451179"/>
            <a:ext cx="2297438" cy="61735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저평가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910996" y="1756190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Mass Effect 3</a:t>
            </a:r>
            <a:endParaRPr b="0" i="0" sz="2400" u="none" cap="none" strike="noStrik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8417564" y="2520205"/>
            <a:ext cx="2289851" cy="61735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환경요소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8409980" y="3430982"/>
            <a:ext cx="2297435" cy="564231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자유도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8417564" y="4402938"/>
            <a:ext cx="2297436" cy="61735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자연스러운 애니메이션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8417563" y="5451179"/>
            <a:ext cx="2297437" cy="61735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흔한게임과 다른 UI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8161108" y="1761163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EXOMARS</a:t>
            </a:r>
            <a:endParaRPr b="0" i="0" sz="2400" u="none" cap="none" strike="noStrik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3782021" y="3879591"/>
            <a:ext cx="581400" cy="52124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체크 PNG에 대한 이미지 검색결과" id="288" name="Google Shape;28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127" y="2590442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 txBox="1"/>
          <p:nvPr/>
        </p:nvSpPr>
        <p:spPr>
          <a:xfrm>
            <a:off x="5126275" y="2501383"/>
            <a:ext cx="18293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화산재,얼음 환경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파티클 추가</a:t>
            </a:r>
            <a:endParaRPr/>
          </a:p>
        </p:txBody>
      </p:sp>
      <p:pic>
        <p:nvPicPr>
          <p:cNvPr descr="체크 PNG에 대한 이미지 검색결과" id="290" name="Google Shape;29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0132" y="3524610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5439100" y="3597818"/>
            <a:ext cx="12875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루트</a:t>
            </a:r>
            <a:endParaRPr/>
          </a:p>
        </p:txBody>
      </p:sp>
      <p:pic>
        <p:nvPicPr>
          <p:cNvPr descr="체크 PNG에 대한 이미지 검색결과" id="292" name="Google Shape;2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265" y="446074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5243844" y="4533957"/>
            <a:ext cx="1704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애니메이션 보정</a:t>
            </a:r>
            <a:endParaRPr/>
          </a:p>
        </p:txBody>
      </p:sp>
      <p:pic>
        <p:nvPicPr>
          <p:cNvPr descr="체크 PNG에 대한 이미지 검색결과" id="294" name="Google Shape;29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3903" y="558376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5420508" y="5656977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UI 추가</a:t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7277606" y="3879591"/>
            <a:ext cx="581400" cy="52124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4664248" y="1785628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highlight>
                  <a:srgbClr val="800080"/>
                </a:highlight>
                <a:latin typeface="Arial"/>
                <a:ea typeface="Arial"/>
                <a:cs typeface="Arial"/>
                <a:sym typeface="Arial"/>
              </a:rPr>
              <a:t>보완점</a:t>
            </a:r>
            <a:endParaRPr b="0" i="0" sz="2400" u="none" cap="none" strike="noStrike">
              <a:solidFill>
                <a:srgbClr val="FFFFFF"/>
              </a:solidFill>
              <a:highlight>
                <a:srgbClr val="8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02" name="Google Shape;302;p2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역할 분담 및 일정</a:t>
            </a:r>
            <a:endParaRPr/>
          </a:p>
        </p:txBody>
      </p:sp>
      <p:graphicFrame>
        <p:nvGraphicFramePr>
          <p:cNvPr id="305" name="Google Shape;305;p29"/>
          <p:cNvGraphicFramePr/>
          <p:nvPr/>
        </p:nvGraphicFramePr>
        <p:xfrm>
          <a:off x="466918" y="1575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{FA8A57DD-519A-48DE-9CD3-81DE5B04CD42}</a:tableStyleId>
              </a:tblPr>
              <a:tblGrid>
                <a:gridCol w="637550"/>
                <a:gridCol w="74472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</a:tblGrid>
              <a:tr h="2889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8월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</a:tr>
              <a:tr h="35055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김희준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프레임 웤 제작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툴,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EFFECT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세이딩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이시영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툴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카메라, UI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3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수정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889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민수연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(그래픽)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텍스쳐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애니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10" name="Google Shape;310;p3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>
            <p:ph type="title"/>
          </p:nvPr>
        </p:nvSpPr>
        <p:spPr>
          <a:xfrm>
            <a:off x="2310199" y="2611337"/>
            <a:ext cx="7571601" cy="1635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ko-KR" sz="9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9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16" name="Google Shape;316;p3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1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/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4"/>
              </a:rPr>
              <a:t>https://www.zdnet.co.kr/view/?no=20180614141133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5"/>
              </a:rPr>
              <a:t>https://pixabay.com/ko/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6"/>
              </a:rPr>
              <a:t>https://www.google.com/imgres?imgurl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mrc&amp;uact=8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7"/>
              </a:rPr>
              <a:t>https://www.asus.com/kr/Keyboards-Mice/MW201C-BT-2-4GHz-Wireless-Mouse/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8"/>
              </a:rPr>
              <a:t>http://www.gametrics.com/news/News01_View.aspx?seqid=39784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24" name="Google Shape;324;p3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360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노말 매핑,스페큘러 매핑</a:t>
            </a:r>
            <a:endParaRPr/>
          </a:p>
        </p:txBody>
      </p:sp>
      <p:pic>
        <p:nvPicPr>
          <p:cNvPr descr="의류, 검은색, 젊은, 쥐고있는이(가) 표시된 사진&#10;&#10;자동 생성된 설명" id="327" name="Google Shape;32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16" y="3728094"/>
            <a:ext cx="4710363" cy="26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9" name="Google Shape;329;p32"/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0" name="Google Shape;330;p32"/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&lt;스패큘러 매핑처리&gt;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내의 금속 재질의 옷 정반사광 적용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4748" y="1417219"/>
            <a:ext cx="3448050" cy="20478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32" name="Google Shape;332;p32"/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32"/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4" name="Google Shape;334;p32"/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&lt;노말 매핑&gt;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하이 폴리곤 모델과 유사한 입체감 부여!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>
            <p:ph type="title"/>
          </p:nvPr>
        </p:nvSpPr>
        <p:spPr>
          <a:xfrm>
            <a:off x="1019100" y="2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기술적 요소 – A* 알고리즘</a:t>
            </a:r>
            <a:endParaRPr/>
          </a:p>
        </p:txBody>
      </p:sp>
      <p:sp>
        <p:nvSpPr>
          <p:cNvPr id="340" name="Google Shape;340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695096" y="554509"/>
            <a:ext cx="143100" cy="7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700" y="1590850"/>
            <a:ext cx="493507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/>
        </p:nvSpPr>
        <p:spPr>
          <a:xfrm>
            <a:off x="521450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Navi Mesh 배치후 이웃한 Cell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끼리 포인터로 연결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6203100" y="4962650"/>
            <a:ext cx="51507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목적지 Cell과 현재 Cell 거리비교 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Close list  와 Open list 를 만들어 목적지와의 최단거리 계산(Cell Index 이용).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5" y="1590850"/>
            <a:ext cx="6931200" cy="31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매스이펙트3에 대한 이미지 검색결과" id="109" name="Google Shape;109;p17"/>
          <p:cNvPicPr preferRelativeResize="0"/>
          <p:nvPr/>
        </p:nvPicPr>
        <p:blipFill rotWithShape="1">
          <a:blip r:embed="rId3">
            <a:alphaModFix amt="35000"/>
          </a:blip>
          <a:srcRect b="1" l="22666" r="1" t="0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소개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장르 : TPS 어드벤처 게임(3인칭)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플랫폼 : PC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컨셉 : 우주</a:t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유사게임 : Mass Effect 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5100"/>
              <a:buNone/>
            </a:pP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동료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함께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화성 기지를 지켜라!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화성기지에서 연구 중이던 주인공이 미확인 생물체를 발견하게 되는데…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동료들과 함께 기지로 몰려오는 외계 생물체들을 처치해 기지를 지켜내야만 한다!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엑소마스에 대한 이미지 검색결과" id="117" name="Google Shape;117;p18"/>
          <p:cNvPicPr preferRelativeResize="0"/>
          <p:nvPr/>
        </p:nvPicPr>
        <p:blipFill rotWithShape="1">
          <a:blip r:embed="rId3">
            <a:alphaModFix amt="35000"/>
          </a:blip>
          <a:srcRect b="13224" l="0" r="0" t="110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838200" y="3274931"/>
            <a:ext cx="10515600" cy="3266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b="1" lang="ko-KR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&lt; 2020년 이슈 중 &gt;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2020년 7월에 발사되는 두번째 엑소마스 탐사선이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화성에 11월또는 12월 착륙예정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우주정거장에 머무는 우주여행을 공식적으로 갈 수 있게 된다.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연구 목적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20년 엑소마스에 대한 이미지 검색결과" id="121" name="Google Shape;121;p18"/>
          <p:cNvPicPr preferRelativeResize="0"/>
          <p:nvPr/>
        </p:nvPicPr>
        <p:blipFill rotWithShape="1">
          <a:blip r:embed="rId4">
            <a:alphaModFix/>
          </a:blip>
          <a:srcRect b="5982" l="15945" r="10513" t="4449"/>
          <a:stretch/>
        </p:blipFill>
        <p:spPr>
          <a:xfrm>
            <a:off x="4165961" y="902812"/>
            <a:ext cx="3860077" cy="304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20906">
            <a:off x="7371968" y="714428"/>
            <a:ext cx="3973980" cy="20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7628525" y="1294125"/>
            <a:ext cx="749100" cy="3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28" name="Google Shape;128;p1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방법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8183537" y="5628305"/>
            <a:ext cx="3583959" cy="523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플레이어 회전 ,공격, 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마우스 png에 대한 이미지 검색결과" id="132" name="Google Shape;132;p19"/>
          <p:cNvPicPr preferRelativeResize="0"/>
          <p:nvPr/>
        </p:nvPicPr>
        <p:blipFill rotWithShape="1">
          <a:blip r:embed="rId4">
            <a:alphaModFix/>
          </a:blip>
          <a:srcRect b="0" l="24468" r="55326" t="0"/>
          <a:stretch/>
        </p:blipFill>
        <p:spPr>
          <a:xfrm>
            <a:off x="8939649" y="1620986"/>
            <a:ext cx="2300142" cy="4150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키보드 png에 대한 이미지 검색결과" id="133" name="Google Shape;133;p19"/>
          <p:cNvPicPr preferRelativeResize="0"/>
          <p:nvPr/>
        </p:nvPicPr>
        <p:blipFill rotWithShape="1">
          <a:blip r:embed="rId5">
            <a:alphaModFix/>
          </a:blip>
          <a:srcRect b="3192" l="2010" r="2482" t="15334"/>
          <a:stretch/>
        </p:blipFill>
        <p:spPr>
          <a:xfrm>
            <a:off x="906044" y="2219492"/>
            <a:ext cx="7277493" cy="294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1395167" y="2592371"/>
            <a:ext cx="2007909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764385" y="1564025"/>
            <a:ext cx="31961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1~4번 무기변경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49696" y="5628305"/>
            <a:ext cx="11089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053372" y="4064442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5158638" y="3097341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1479833" y="1736779"/>
            <a:ext cx="284553" cy="83317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5616706" y="1547729"/>
            <a:ext cx="2300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인벤토리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5315862" y="1676603"/>
            <a:ext cx="327644" cy="139374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2165350" y="3091992"/>
            <a:ext cx="0" cy="482713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2660650" y="3091992"/>
            <a:ext cx="0" cy="482713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2165350" y="3121025"/>
            <a:ext cx="495300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1797050" y="3549650"/>
            <a:ext cx="396875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2638425" y="3549650"/>
            <a:ext cx="660400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3298825" y="3520617"/>
            <a:ext cx="0" cy="543825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1764386" y="4064442"/>
            <a:ext cx="1556664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19"/>
          <p:cNvCxnSpPr/>
          <p:nvPr/>
        </p:nvCxnSpPr>
        <p:spPr>
          <a:xfrm>
            <a:off x="1803400" y="3520617"/>
            <a:ext cx="0" cy="543825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9"/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WASD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819672" y="6021230"/>
            <a:ext cx="17148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상호작용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3324910" y="3580786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60" name="Google Shape;160;p2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모션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765" y="2073674"/>
            <a:ext cx="4897429" cy="275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2073674"/>
            <a:ext cx="5084822" cy="2856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1756977" y="5205835"/>
            <a:ext cx="36610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-플레이어 전투 예상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382278" y="5205392"/>
            <a:ext cx="36610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-플레이어 이동 예상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7050"/>
            <a:ext cx="5101750" cy="26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5652" y="0"/>
            <a:ext cx="4106351" cy="2526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앉아있는, 어두운, 사진, 검은색이(가) 표시된 사진&#10;&#10;자동 생성된 설명" id="174" name="Google Shape;174;p2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6777" y="4584675"/>
            <a:ext cx="4685234" cy="22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맵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3841711" y="1825635"/>
            <a:ext cx="4106334" cy="4207933"/>
          </a:xfrm>
          <a:prstGeom prst="roundRect">
            <a:avLst>
              <a:gd fmla="val 6358" name="adj"/>
            </a:avLst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4180378" y="3366568"/>
            <a:ext cx="3429000" cy="7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/>
          <p:nvPr/>
        </p:nvSpPr>
        <p:spPr>
          <a:xfrm rot="5400000">
            <a:off x="6153111" y="4086235"/>
            <a:ext cx="2175933" cy="7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5571712" y="356026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6917911" y="487511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987009" y="4845709"/>
            <a:ext cx="6014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5317315" y="2703869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야외기지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4792" y="4328572"/>
            <a:ext cx="1023711" cy="102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0218" y="4212991"/>
            <a:ext cx="846791" cy="84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84284" y="2245625"/>
            <a:ext cx="408593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0218" y="2461511"/>
            <a:ext cx="784716" cy="78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97713" y="2033791"/>
            <a:ext cx="889497" cy="88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43862" y="2067635"/>
            <a:ext cx="408593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32581" y="2150463"/>
            <a:ext cx="408593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9214" y="5059782"/>
            <a:ext cx="545389" cy="5453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 rot="-5400000">
            <a:off x="4778126" y="3216567"/>
            <a:ext cx="736601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/>
          <p:nvPr/>
        </p:nvSpPr>
        <p:spPr>
          <a:xfrm rot="5400000">
            <a:off x="6151907" y="3294604"/>
            <a:ext cx="736601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6825847" y="3529726"/>
            <a:ext cx="500612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/>
          <p:nvPr/>
        </p:nvSpPr>
        <p:spPr>
          <a:xfrm rot="5400000">
            <a:off x="6849177" y="4196979"/>
            <a:ext cx="736601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/>
          <p:nvPr/>
        </p:nvSpPr>
        <p:spPr>
          <a:xfrm rot="10800000">
            <a:off x="6782505" y="5208809"/>
            <a:ext cx="500612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1025663" y="2033806"/>
            <a:ext cx="24414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1스테이지</a:t>
            </a:r>
            <a:endParaRPr b="0" i="0" sz="20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경로 : 기지-&gt; 야외기지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야외기지에 몰려든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외계인을 모두 처치 후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2스테이지로 이동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8030005" y="2382588"/>
            <a:ext cx="29862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highlight>
                  <a:srgbClr val="0000FF"/>
                </a:highlight>
                <a:latin typeface="Arial"/>
                <a:ea typeface="Arial"/>
                <a:cs typeface="Arial"/>
                <a:sym typeface="Arial"/>
              </a:rPr>
              <a:t>2스테이지</a:t>
            </a:r>
            <a:endParaRPr b="0" i="0" sz="2000" u="none" cap="none" strike="noStrike">
              <a:solidFill>
                <a:schemeClr val="lt1"/>
              </a:solidFill>
              <a:highlight>
                <a:srgbClr val="0000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경로 : 야외 -&gt; 기지 -&gt; 통로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기지 뒷편에 있는 보스를 처치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통로에서 이를 막기 위한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외계인들의 방해 발생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04" name="Google Shape;204;p2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791" y="2043507"/>
            <a:ext cx="5350209" cy="295992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1138766" y="5336931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인벤토리 등 게임 시스템 창 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396566" y="5297067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총 종류 별 3D UI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5">
            <a:alphaModFix/>
          </a:blip>
          <a:srcRect b="12601" l="35741" r="0" t="0"/>
          <a:stretch/>
        </p:blipFill>
        <p:spPr>
          <a:xfrm>
            <a:off x="6396566" y="2047939"/>
            <a:ext cx="5109634" cy="295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16" name="Google Shape;216;p2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다이렉트x12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3ds max / substance Painter / Photoshop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깃허브 / 슬랙 / AUIPROJECT / 디스코드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24" name="Google Shape;224;p2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890" y="1575599"/>
            <a:ext cx="3561251" cy="320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5705" y="1970159"/>
            <a:ext cx="5065780" cy="261645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카메라와의 거리마다 다른 그림자 타겟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최적화 고려!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방향성 광원으로 부터의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깊이 비교 그림자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그림자(캐스케이드)</a:t>
            </a:r>
            <a:endParaRPr b="1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